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3" r:id="rId1"/>
  </p:sldMasterIdLst>
  <p:notesMasterIdLst>
    <p:notesMasterId r:id="rId5"/>
  </p:notesMasterIdLst>
  <p:sldIdLst>
    <p:sldId id="256" r:id="rId2"/>
    <p:sldId id="257" r:id="rId3"/>
    <p:sldId id="258" r:id="rId4"/>
  </p:sldIdLst>
  <p:sldSz cx="14630400" cy="8229600"/>
  <p:notesSz cx="8229600" cy="14630400"/>
  <p:embeddedFontLst>
    <p:embeddedFont>
      <p:font typeface="Source Serif 4 Semi Bold" charset="0"/>
      <p:regular r:id="rId6"/>
    </p:embeddedFont>
    <p:embeddedFont>
      <p:font typeface="Century Gothic" pitchFamily="34" charset="0"/>
      <p:regular r:id="rId7"/>
      <p:bold r:id="rId8"/>
      <p:italic r:id="rId9"/>
      <p:boldItalic r:id="rId10"/>
    </p:embeddedFont>
    <p:embeddedFont>
      <p:font typeface="Source Sans 3" charset="0"/>
      <p:regular r:id="rId11"/>
    </p:embeddedFon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Palatino Linotype" pitchFamily="18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-186" y="22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23" Type="http://schemas.openxmlformats.org/officeDocument/2006/relationships/tableStyles" Target="tableStyles.xml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0934E-1859-4E1D-B5E8-CF2DCE7E3660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55977-4443-4570-8D12-A7DEE1B75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428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31521"/>
            <a:ext cx="12435840" cy="512064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11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5943600"/>
            <a:ext cx="10241280" cy="1463040"/>
          </a:xfrm>
        </p:spPr>
        <p:txBody>
          <a:bodyPr>
            <a:normAutofit/>
          </a:bodyPr>
          <a:lstStyle>
            <a:lvl1pPr marL="0" indent="0" algn="ctr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10/9/2025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1645921"/>
            <a:ext cx="12435840" cy="3006090"/>
          </a:xfrm>
        </p:spPr>
        <p:txBody>
          <a:bodyPr anchor="b"/>
          <a:lstStyle>
            <a:lvl1pPr algn="ctr" defTabSz="130622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9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4882516"/>
            <a:ext cx="12435840" cy="1358264"/>
          </a:xfrm>
        </p:spPr>
        <p:txBody>
          <a:bodyPr anchor="t"/>
          <a:lstStyle>
            <a:lvl1pPr marL="0" indent="0" algn="ctr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93280" y="4709160"/>
            <a:ext cx="135635" cy="10172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13320" y="4709160"/>
            <a:ext cx="135635" cy="10172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74765" y="4709160"/>
            <a:ext cx="135635" cy="10172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34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85216" y="1920240"/>
            <a:ext cx="6466637" cy="54315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6464301" cy="731520"/>
          </a:xfrm>
        </p:spPr>
        <p:txBody>
          <a:bodyPr anchor="b">
            <a:noAutofit/>
          </a:bodyPr>
          <a:lstStyle>
            <a:lvl1pPr marL="0" indent="0" algn="ctr">
              <a:buNone/>
              <a:defRPr sz="3400" b="0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7121" y="1920240"/>
            <a:ext cx="6466840" cy="731520"/>
          </a:xfrm>
        </p:spPr>
        <p:txBody>
          <a:bodyPr anchor="b">
            <a:noAutofit/>
          </a:bodyPr>
          <a:lstStyle>
            <a:lvl1pPr marL="0" indent="0" algn="ctr">
              <a:buNone/>
              <a:defRPr sz="3400" b="0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731520" y="2655418"/>
            <a:ext cx="6466637" cy="46963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7476134" y="2655418"/>
            <a:ext cx="6466637" cy="46958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1340" y="320040"/>
            <a:ext cx="4813301" cy="2514600"/>
          </a:xfrm>
        </p:spPr>
        <p:txBody>
          <a:bodyPr anchor="b"/>
          <a:lstStyle>
            <a:lvl1pPr algn="ctr">
              <a:lnSpc>
                <a:spcPct val="100000"/>
              </a:lnSpc>
              <a:defRPr sz="40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0620" y="327660"/>
            <a:ext cx="7993381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51340" y="2926080"/>
            <a:ext cx="4813301" cy="4425316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3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7322" y="274320"/>
            <a:ext cx="9138918" cy="1074420"/>
          </a:xfrm>
        </p:spPr>
        <p:txBody>
          <a:bodyPr anchor="b"/>
          <a:lstStyle>
            <a:lvl1pPr algn="ctr">
              <a:lnSpc>
                <a:spcPct val="10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13002" y="1371600"/>
            <a:ext cx="9687558" cy="544925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7322" y="6972300"/>
            <a:ext cx="9138918" cy="640080"/>
          </a:xfrm>
        </p:spPr>
        <p:txBody>
          <a:bodyPr>
            <a:normAutofit/>
          </a:bodyPr>
          <a:lstStyle>
            <a:lvl1pPr marL="0" indent="0" algn="ctr">
              <a:buNone/>
              <a:defRPr sz="23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0"/>
            <a:ext cx="13167360" cy="1920240"/>
          </a:xfrm>
          <a:prstGeom prst="rect">
            <a:avLst/>
          </a:prstGeom>
        </p:spPr>
        <p:txBody>
          <a:bodyPr vert="horz" lIns="130622" tIns="65311" rIns="130622" bIns="65311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81356" y="7627621"/>
            <a:ext cx="3337560" cy="438150"/>
          </a:xfrm>
          <a:prstGeom prst="rect">
            <a:avLst/>
          </a:prstGeom>
        </p:spPr>
        <p:txBody>
          <a:bodyPr vert="horz" lIns="130622" tIns="65311" rIns="65311" bIns="65311" rtlCol="0" anchor="ctr"/>
          <a:lstStyle>
            <a:lvl1pPr algn="r">
              <a:defRPr sz="17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54665" y="7627621"/>
            <a:ext cx="4556760" cy="438150"/>
          </a:xfrm>
          <a:prstGeom prst="rect">
            <a:avLst/>
          </a:prstGeom>
        </p:spPr>
        <p:txBody>
          <a:bodyPr vert="horz" lIns="65311" tIns="65311" rIns="130622" bIns="65311" rtlCol="0" anchor="ctr"/>
          <a:lstStyle>
            <a:lvl1pPr algn="l">
              <a:defRPr sz="17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669246" y="7627621"/>
            <a:ext cx="899160" cy="438150"/>
          </a:xfrm>
          <a:prstGeom prst="rect">
            <a:avLst/>
          </a:prstGeom>
        </p:spPr>
        <p:txBody>
          <a:bodyPr vert="horz" lIns="39187" tIns="65311" rIns="65311" bIns="65311" rtlCol="0" anchor="ctr"/>
          <a:lstStyle>
            <a:lvl1pPr algn="l">
              <a:defRPr sz="17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3532416" y="7799261"/>
            <a:ext cx="135635" cy="10172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marL="0" algn="ctr" defTabSz="1306220" rtl="0" eaLnBrk="1" latinLnBrk="0" hangingPunct="1"/>
            <a:endParaRPr lang="en-US" sz="26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910591" y="7799261"/>
            <a:ext cx="135635" cy="10172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sldNum="0" hdr="0" ftr="0" dt="0"/>
  <p:txStyles>
    <p:titleStyle>
      <a:lvl1pPr algn="ctr" defTabSz="1306220" rtl="0" eaLnBrk="1" latinLnBrk="0" hangingPunct="1">
        <a:lnSpc>
          <a:spcPts val="8285"/>
        </a:lnSpc>
        <a:spcBef>
          <a:spcPct val="0"/>
        </a:spcBef>
        <a:buNone/>
        <a:defRPr sz="77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489833" indent="-489833" algn="l" defTabSz="130622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1061304" indent="-408194" algn="l" defTabSz="1306220" rtl="0" eaLnBrk="1" latinLnBrk="0" hangingPunct="1">
        <a:spcBef>
          <a:spcPct val="20000"/>
        </a:spcBef>
        <a:buFont typeface="Courier New" pitchFamily="49" charset="0"/>
        <a:buChar char="o"/>
        <a:defRPr sz="23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63277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2285886" indent="-326555" algn="l" defTabSz="1306220" rtl="0" eaLnBrk="1" latinLnBrk="0" hangingPunct="1">
        <a:spcBef>
          <a:spcPct val="20000"/>
        </a:spcBef>
        <a:buFont typeface="Courier New" pitchFamily="49" charset="0"/>
        <a:buChar char="o"/>
        <a:defRPr sz="23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93899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Courier New" pitchFamily="49" charset="0"/>
        <a:buChar char="o"/>
        <a:defRPr sz="23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Courier New" pitchFamily="49" charset="0"/>
        <a:buChar char="o"/>
        <a:defRPr sz="23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828801" y="247650"/>
            <a:ext cx="10639424" cy="22860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en-US" sz="7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К</a:t>
            </a:r>
            <a:r>
              <a:rPr lang="kk-KZ" sz="7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еңес беру</a:t>
            </a:r>
            <a:r>
              <a:rPr lang="en-US" sz="7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 </a:t>
            </a:r>
            <a:r>
              <a:rPr lang="kk-KZ" sz="72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п</a:t>
            </a:r>
            <a:r>
              <a:rPr lang="en-US" sz="7200" b="1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ункт</a:t>
            </a:r>
            <a:r>
              <a:rPr lang="en-US" sz="7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 </a:t>
            </a:r>
            <a:r>
              <a:rPr lang="kk-KZ" sz="72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м</a:t>
            </a:r>
            <a:r>
              <a:rPr lang="en-US" sz="7200" b="1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амандарының</a:t>
            </a:r>
            <a:r>
              <a:rPr lang="en-US" sz="7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 </a:t>
            </a:r>
            <a:r>
              <a:rPr lang="kk-KZ" sz="72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ж</a:t>
            </a:r>
            <a:r>
              <a:rPr lang="en-US" sz="7200" b="1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ұмысы</a:t>
            </a:r>
            <a:endParaRPr lang="en-US" sz="72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81050" y="6913127"/>
            <a:ext cx="12915900" cy="706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250"/>
              </a:lnSpc>
              <a:buNone/>
            </a:pPr>
            <a:r>
              <a:rPr lang="en-US" sz="2800" b="1" dirty="0">
                <a:solidFill>
                  <a:srgbClr val="BE49DF"/>
                </a:solidFill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Кәсіби, жылы, сенімді</a:t>
            </a:r>
            <a:r>
              <a:rPr lang="en-US" sz="2800" b="1" dirty="0">
                <a:solidFill>
                  <a:srgbClr val="272525"/>
                </a:solidFill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 қолдау арқылы балалардың дамуын қамтамасыз ету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2021-2022\фото и видео\денсаулық жобасы\IMG-20171020-WA00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00" y="2533689"/>
            <a:ext cx="7508876" cy="422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7804" y="418267"/>
            <a:ext cx="8235077" cy="443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Консультативтік Пункт: Миссия және Мақсат</a:t>
            </a:r>
            <a:endParaRPr lang="en-US" sz="27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27804" y="1163479"/>
            <a:ext cx="13574792" cy="482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kk-KZ" dirty="0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М</a:t>
            </a:r>
            <a:r>
              <a:rPr lang="en-US" dirty="0" err="1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ектепке</a:t>
            </a:r>
            <a:r>
              <a:rPr lang="en-US" dirty="0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дейінгі ұйымға келмейтін балалардың ата-аналарына арналған </a:t>
            </a:r>
            <a:r>
              <a:rPr lang="en-US" b="1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консультативтік пункт</a:t>
            </a:r>
            <a:r>
              <a:rPr lang="en-US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тің маңызды қызметі мен </a:t>
            </a:r>
            <a:r>
              <a:rPr lang="en-US" dirty="0" err="1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оның</a:t>
            </a:r>
            <a:r>
              <a:rPr lang="en-US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 </a:t>
            </a:r>
            <a:endParaRPr lang="kk-KZ" dirty="0" smtClean="0">
              <a:solidFill>
                <a:srgbClr val="2725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Source Sans 3" pitchFamily="34" charset="-122"/>
              <a:cs typeface="Times New Roman" pitchFamily="18" charset="0"/>
            </a:endParaRPr>
          </a:p>
          <a:p>
            <a:pPr marL="0" indent="0" algn="ctr">
              <a:lnSpc>
                <a:spcPts val="1900"/>
              </a:lnSpc>
              <a:buNone/>
            </a:pPr>
            <a:r>
              <a:rPr lang="en-US" dirty="0" err="1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ата-аналарға</a:t>
            </a:r>
            <a:r>
              <a:rPr lang="en-US" dirty="0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көрсететін әдістемелік, психологиялық және педагогикалық көмегі </a:t>
            </a:r>
            <a:r>
              <a:rPr lang="en-US" dirty="0" err="1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туралы</a:t>
            </a:r>
            <a:r>
              <a:rPr lang="en-US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27804" y="1815822"/>
            <a:ext cx="6712029" cy="1353026"/>
          </a:xfrm>
          <a:prstGeom prst="roundRect">
            <a:avLst>
              <a:gd name="adj" fmla="val 6492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D6BAD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12564" y="1815822"/>
            <a:ext cx="60960" cy="1126808"/>
          </a:xfrm>
          <a:prstGeom prst="roundRect">
            <a:avLst>
              <a:gd name="adj" fmla="val 103914"/>
            </a:avLst>
          </a:prstGeom>
          <a:solidFill>
            <a:srgbClr val="BE49DF"/>
          </a:solidFill>
          <a:ln/>
        </p:spPr>
      </p:sp>
      <p:sp>
        <p:nvSpPr>
          <p:cNvPr id="6" name="Text 4"/>
          <p:cNvSpPr/>
          <p:nvPr/>
        </p:nvSpPr>
        <p:spPr>
          <a:xfrm>
            <a:off x="739497" y="1981795"/>
            <a:ext cx="1774388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 err="1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Негізгі</a:t>
            </a:r>
            <a:r>
              <a:rPr lang="en-US" sz="1600" b="1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 </a:t>
            </a:r>
            <a:r>
              <a:rPr lang="kk-KZ" sz="1600" b="1" dirty="0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м</a:t>
            </a:r>
            <a:r>
              <a:rPr lang="en-US" sz="1600" b="1" dirty="0" err="1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індет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39497" y="2293976"/>
            <a:ext cx="6334363" cy="754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Ата-аналарға баланың жан-жақты дамуына </a:t>
            </a:r>
            <a:r>
              <a:rPr lang="en-US" sz="1600" dirty="0" err="1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жағдай</a:t>
            </a:r>
            <a:r>
              <a:rPr lang="en-US" sz="16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жасауға</a:t>
            </a:r>
            <a:r>
              <a:rPr lang="kk-KZ" sz="1600" dirty="0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 </a:t>
            </a:r>
          </a:p>
          <a:p>
            <a:pPr marL="0" indent="0" algn="ctr">
              <a:lnSpc>
                <a:spcPts val="1900"/>
              </a:lnSpc>
              <a:buNone/>
            </a:pPr>
            <a:r>
              <a:rPr lang="en-US" sz="1600" dirty="0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бағытталған</a:t>
            </a:r>
            <a:r>
              <a:rPr lang="en-US" sz="1600" dirty="0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 </a:t>
            </a:r>
            <a:r>
              <a:rPr lang="en-US" sz="16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кәсіби кеңес беру.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390567" y="1815822"/>
            <a:ext cx="6712029" cy="1126808"/>
          </a:xfrm>
          <a:prstGeom prst="roundRect">
            <a:avLst>
              <a:gd name="adj" fmla="val 6492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D6BAD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75327" y="1815822"/>
            <a:ext cx="60960" cy="1126808"/>
          </a:xfrm>
          <a:prstGeom prst="roundRect">
            <a:avLst>
              <a:gd name="adj" fmla="val 103914"/>
            </a:avLst>
          </a:prstGeom>
          <a:solidFill>
            <a:srgbClr val="BE49DF"/>
          </a:solidFill>
          <a:ln/>
        </p:spPr>
      </p:sp>
      <p:sp>
        <p:nvSpPr>
          <p:cNvPr id="10" name="Text 8"/>
          <p:cNvSpPr/>
          <p:nvPr/>
        </p:nvSpPr>
        <p:spPr>
          <a:xfrm>
            <a:off x="7602260" y="1981795"/>
            <a:ext cx="1774388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 err="1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Қолдау</a:t>
            </a:r>
            <a:r>
              <a:rPr lang="en-US" sz="1600" b="1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 </a:t>
            </a:r>
            <a:r>
              <a:rPr lang="kk-KZ" sz="1600" b="1" dirty="0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о</a:t>
            </a:r>
            <a:r>
              <a:rPr lang="en-US" sz="1600" b="1" dirty="0" err="1" smtClean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рталығы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02260" y="2293977"/>
            <a:ext cx="6334363" cy="482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Баланың даму ерекшеліктерін, тәрбиелеу мен оқыту жолдарын кәсіби мамандардан үйрену мүмкіндігі.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27804" y="3168848"/>
            <a:ext cx="2839045" cy="354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Біздің Командамыз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27804" y="3749993"/>
            <a:ext cx="13574792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Консультативтік пункттің көпсалалы мамандары ата-аналарға жан-жақты қолдау көрсетеді: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4" y="4160996"/>
            <a:ext cx="452437" cy="45243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527804" y="4801910"/>
            <a:ext cx="1774388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Педагог-Психолог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13"/>
          <p:cNvSpPr/>
          <p:nvPr/>
        </p:nvSpPr>
        <p:spPr>
          <a:xfrm>
            <a:off x="527804" y="5114092"/>
            <a:ext cx="6358771" cy="391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Баланың эмоционалды, әлеуметтік және мінез-құлық дамуын зерттеп, жеке кеңес береді.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3235" y="5005387"/>
            <a:ext cx="452437" cy="452438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7482064" y="5523786"/>
            <a:ext cx="2080141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Әдіскер және Тәрбиеші</a:t>
            </a:r>
            <a:endParaRPr lang="en-U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 17"/>
          <p:cNvSpPr/>
          <p:nvPr/>
        </p:nvSpPr>
        <p:spPr>
          <a:xfrm>
            <a:off x="7073860" y="5860792"/>
            <a:ext cx="6693098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Үй жағдайында өткізілетін дамыту жаттығулары мен тиімді ойын түрлерін ұсынады.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917" y="3433465"/>
            <a:ext cx="452437" cy="45243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055412" y="4050149"/>
            <a:ext cx="1774388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Медбике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 19"/>
          <p:cNvSpPr/>
          <p:nvPr/>
        </p:nvSpPr>
        <p:spPr>
          <a:xfrm>
            <a:off x="7602260" y="4396800"/>
            <a:ext cx="6693218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Бала денсаулығын сақтау, тамақтану және күн тәртібі туралы маңызды кеңестер береді.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416599" y="6256139"/>
            <a:ext cx="2207419" cy="266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Келешек Жоспарлар</a:t>
            </a:r>
            <a:endParaRPr lang="en-US" sz="16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 21"/>
          <p:cNvSpPr/>
          <p:nvPr/>
        </p:nvSpPr>
        <p:spPr>
          <a:xfrm>
            <a:off x="416599" y="6522244"/>
            <a:ext cx="13574792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Біз пункттің жұмысын одан әрі дамытуды, оның ішінде онлайн кеңес беру форматын енгізуді және ата-аналармен тұрақты ынтымақтастықты нығайтуды көздеп отырмыз.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46837" y="336112"/>
            <a:ext cx="7100768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Жүйелі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ж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ұмыстың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н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әтижелері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және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б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erif 4 Semi Bold" pitchFamily="34" charset="-122"/>
                <a:cs typeface="Times New Roman" pitchFamily="18" charset="0"/>
              </a:rPr>
              <a:t>ағыттары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27792" y="940118"/>
            <a:ext cx="13774817" cy="195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Source Sans 3" pitchFamily="34" charset="-122"/>
                <a:cs typeface="Times New Roman" pitchFamily="18" charset="0"/>
              </a:rPr>
              <a:t>Консультативтік пункттің жұмысы нақты бағыттар бойынша жүргізіліп, айқын нәтижелерге қол жеткізіп келеді.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27792" y="2210633"/>
            <a:ext cx="13774817" cy="15240"/>
          </a:xfrm>
          <a:prstGeom prst="roundRect">
            <a:avLst>
              <a:gd name="adj" fmla="val 336874"/>
            </a:avLst>
          </a:prstGeom>
          <a:solidFill>
            <a:srgbClr val="D6BADD"/>
          </a:solidFill>
          <a:ln/>
        </p:spPr>
      </p:sp>
      <p:sp>
        <p:nvSpPr>
          <p:cNvPr id="5" name="Shape 3"/>
          <p:cNvSpPr/>
          <p:nvPr/>
        </p:nvSpPr>
        <p:spPr>
          <a:xfrm>
            <a:off x="3825478" y="1844100"/>
            <a:ext cx="15240" cy="366593"/>
          </a:xfrm>
          <a:prstGeom prst="roundRect">
            <a:avLst>
              <a:gd name="adj" fmla="val 336874"/>
            </a:avLst>
          </a:prstGeom>
          <a:solidFill>
            <a:srgbClr val="D6BADD"/>
          </a:solidFill>
          <a:ln/>
        </p:spPr>
      </p:sp>
      <p:sp>
        <p:nvSpPr>
          <p:cNvPr id="6" name="Shape 4"/>
          <p:cNvSpPr/>
          <p:nvPr/>
        </p:nvSpPr>
        <p:spPr>
          <a:xfrm>
            <a:off x="3695700" y="2073176"/>
            <a:ext cx="274915" cy="274915"/>
          </a:xfrm>
          <a:prstGeom prst="roundRect">
            <a:avLst>
              <a:gd name="adj" fmla="val 18675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746837" y="2102763"/>
            <a:ext cx="172522" cy="2156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1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2847618" y="1273135"/>
            <a:ext cx="1971318" cy="179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1. Диагностикалық Жұмыс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549950" y="1526143"/>
            <a:ext cx="6566654" cy="195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Баланың жеке ерекшеліктерін, даму деңгейін және әлеуетін мұқият зерттеу.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07342" y="2210574"/>
            <a:ext cx="15240" cy="366593"/>
          </a:xfrm>
          <a:prstGeom prst="roundRect">
            <a:avLst>
              <a:gd name="adj" fmla="val 336874"/>
            </a:avLst>
          </a:prstGeom>
          <a:solidFill>
            <a:srgbClr val="D6BADD"/>
          </a:solidFill>
          <a:ln/>
        </p:spPr>
      </p:sp>
      <p:sp>
        <p:nvSpPr>
          <p:cNvPr id="11" name="Shape 9"/>
          <p:cNvSpPr/>
          <p:nvPr/>
        </p:nvSpPr>
        <p:spPr>
          <a:xfrm>
            <a:off x="7177564" y="2073176"/>
            <a:ext cx="274915" cy="274915"/>
          </a:xfrm>
          <a:prstGeom prst="roundRect">
            <a:avLst>
              <a:gd name="adj" fmla="val 18675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28701" y="2102763"/>
            <a:ext cx="172522" cy="2156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2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596062" y="2699504"/>
            <a:ext cx="1438037" cy="179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2. Кеңес Беру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 12"/>
          <p:cNvSpPr/>
          <p:nvPr/>
        </p:nvSpPr>
        <p:spPr>
          <a:xfrm>
            <a:off x="4031813" y="2952512"/>
            <a:ext cx="6566654" cy="195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Ата-аналарға нақты сұрақтары бойынша түзету және дамыту кеңестерін беру</a:t>
            </a:r>
            <a:r>
              <a:rPr lang="en-US" sz="12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0789325" y="1844100"/>
            <a:ext cx="15240" cy="366593"/>
          </a:xfrm>
          <a:prstGeom prst="roundRect">
            <a:avLst>
              <a:gd name="adj" fmla="val 336874"/>
            </a:avLst>
          </a:prstGeom>
          <a:solidFill>
            <a:srgbClr val="D6BADD"/>
          </a:solidFill>
          <a:ln/>
        </p:spPr>
      </p:sp>
      <p:sp>
        <p:nvSpPr>
          <p:cNvPr id="16" name="Shape 14"/>
          <p:cNvSpPr/>
          <p:nvPr/>
        </p:nvSpPr>
        <p:spPr>
          <a:xfrm>
            <a:off x="10659547" y="2073176"/>
            <a:ext cx="274915" cy="274915"/>
          </a:xfrm>
          <a:prstGeom prst="roundRect">
            <a:avLst>
              <a:gd name="adj" fmla="val 18675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710684" y="2102763"/>
            <a:ext cx="172522" cy="2156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3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10033159" y="1273135"/>
            <a:ext cx="1527810" cy="179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3. Әдістемелік Көмек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 17"/>
          <p:cNvSpPr/>
          <p:nvPr/>
        </p:nvSpPr>
        <p:spPr>
          <a:xfrm>
            <a:off x="7513677" y="1526143"/>
            <a:ext cx="6566773" cy="195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Үй жағдайындағы тәрбие мен оқыту процесі бойынша практикалық нұсқаулықтар беру.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92" y="3367682"/>
            <a:ext cx="4603194" cy="1466731"/>
          </a:xfrm>
          <a:prstGeom prst="rect">
            <a:avLst/>
          </a:prstGeom>
        </p:spPr>
      </p:pic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6356" y="3367683"/>
            <a:ext cx="4603194" cy="1466731"/>
          </a:xfrm>
          <a:prstGeom prst="rect">
            <a:avLst/>
          </a:prstGeom>
        </p:spPr>
      </p:pic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7301" y="3367683"/>
            <a:ext cx="4357568" cy="1466731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427792" y="5099804"/>
            <a:ext cx="284547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 err="1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Қол</a:t>
            </a:r>
            <a:r>
              <a:rPr lang="en-US" sz="18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kk-KZ" sz="18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ж</a:t>
            </a:r>
            <a:r>
              <a:rPr lang="en-US" sz="18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еткізген</a:t>
            </a:r>
            <a:r>
              <a:rPr lang="en-US" sz="1800" dirty="0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kk-KZ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т</a:t>
            </a:r>
            <a:r>
              <a:rPr lang="en-US" sz="1800" dirty="0" err="1" smtClean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абыстар</a:t>
            </a:r>
            <a:endParaRPr lang="en-US" sz="1800" dirty="0"/>
          </a:p>
        </p:txBody>
      </p:sp>
      <p:sp>
        <p:nvSpPr>
          <p:cNvPr id="24" name="Shape 19"/>
          <p:cNvSpPr/>
          <p:nvPr/>
        </p:nvSpPr>
        <p:spPr>
          <a:xfrm>
            <a:off x="427792" y="5570696"/>
            <a:ext cx="4510088" cy="1392555"/>
          </a:xfrm>
          <a:prstGeom prst="roundRect">
            <a:avLst>
              <a:gd name="adj" fmla="val 368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557570" y="5700474"/>
            <a:ext cx="366593" cy="366593"/>
          </a:xfrm>
          <a:prstGeom prst="roundRect">
            <a:avLst>
              <a:gd name="adj" fmla="val 24940699"/>
            </a:avLst>
          </a:prstGeom>
          <a:solidFill>
            <a:srgbClr val="BE49DF"/>
          </a:solidFill>
          <a:ln/>
        </p:spPr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16" y="5780603"/>
            <a:ext cx="164902" cy="20621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557570" y="6189226"/>
            <a:ext cx="1438037" cy="179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Белсенділік Артты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 22"/>
          <p:cNvSpPr/>
          <p:nvPr/>
        </p:nvSpPr>
        <p:spPr>
          <a:xfrm>
            <a:off x="557570" y="6442234"/>
            <a:ext cx="4250531" cy="391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Ата-аналардың педагогикалық мәдениеті мен тәрбие процесіне белсенді қатысуы артты.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Shape 23"/>
          <p:cNvSpPr/>
          <p:nvPr/>
        </p:nvSpPr>
        <p:spPr>
          <a:xfrm>
            <a:off x="5060037" y="5570696"/>
            <a:ext cx="4510207" cy="1392555"/>
          </a:xfrm>
          <a:prstGeom prst="roundRect">
            <a:avLst>
              <a:gd name="adj" fmla="val 368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5189815" y="5700474"/>
            <a:ext cx="366593" cy="366593"/>
          </a:xfrm>
          <a:prstGeom prst="roundRect">
            <a:avLst>
              <a:gd name="adj" fmla="val 24940699"/>
            </a:avLst>
          </a:prstGeom>
          <a:solidFill>
            <a:srgbClr val="BE49DF"/>
          </a:solidFill>
          <a:ln/>
        </p:spPr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0661" y="5780603"/>
            <a:ext cx="164902" cy="20621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5189815" y="6189226"/>
            <a:ext cx="1438037" cy="179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Даму Жақсарды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 26"/>
          <p:cNvSpPr/>
          <p:nvPr/>
        </p:nvSpPr>
        <p:spPr>
          <a:xfrm>
            <a:off x="5189815" y="6442234"/>
            <a:ext cx="4250650" cy="391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Балалардың тіл және ой-өріс даму деңгейі жоғарылап, мектепке дайындығы жақсарды.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Shape 27"/>
          <p:cNvSpPr/>
          <p:nvPr/>
        </p:nvSpPr>
        <p:spPr>
          <a:xfrm>
            <a:off x="9692402" y="5570696"/>
            <a:ext cx="4510088" cy="1392555"/>
          </a:xfrm>
          <a:prstGeom prst="roundRect">
            <a:avLst>
              <a:gd name="adj" fmla="val 368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9822180" y="5700474"/>
            <a:ext cx="366593" cy="366593"/>
          </a:xfrm>
          <a:prstGeom prst="roundRect">
            <a:avLst>
              <a:gd name="adj" fmla="val 24940699"/>
            </a:avLst>
          </a:prstGeom>
          <a:solidFill>
            <a:srgbClr val="BE49DF"/>
          </a:solidFill>
          <a:ln/>
        </p:spPr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3026" y="5780603"/>
            <a:ext cx="164902" cy="206216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9822180" y="6189226"/>
            <a:ext cx="1438037" cy="179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Сенімді Байланыс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 30"/>
          <p:cNvSpPr/>
          <p:nvPr/>
        </p:nvSpPr>
        <p:spPr>
          <a:xfrm>
            <a:off x="9822180" y="6442234"/>
            <a:ext cx="4250531" cy="391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27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Мамандар мен ата-аналар арасындағы ашық және сенімді серіктестік байланыс орнады.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 31"/>
          <p:cNvSpPr/>
          <p:nvPr/>
        </p:nvSpPr>
        <p:spPr>
          <a:xfrm>
            <a:off x="611029" y="7283887"/>
            <a:ext cx="13591580" cy="43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Қорытынды: Консультативтік пункт – баланың табысты дамуының кепілі. Мамандардың кәсіби бірлігі мен ата-аналармен серіктестігі – сапалы тәрбиенің негізі.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Shape 32"/>
          <p:cNvSpPr/>
          <p:nvPr/>
        </p:nvSpPr>
        <p:spPr>
          <a:xfrm>
            <a:off x="427792" y="7100649"/>
            <a:ext cx="15240" cy="797719"/>
          </a:xfrm>
          <a:prstGeom prst="rect">
            <a:avLst/>
          </a:prstGeom>
          <a:solidFill>
            <a:srgbClr val="BE49DF"/>
          </a:solidFill>
          <a:ln/>
        </p:spPr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23</TotalTime>
  <Words>295</Words>
  <Application>Microsoft Office PowerPoint</Application>
  <PresentationFormat>Произвольный</PresentationFormat>
  <Paragraphs>42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Arial</vt:lpstr>
      <vt:lpstr>Courier New</vt:lpstr>
      <vt:lpstr>Source Serif 4 Semi Bold</vt:lpstr>
      <vt:lpstr>Century Gothic</vt:lpstr>
      <vt:lpstr>Source Sans 3</vt:lpstr>
      <vt:lpstr>Calibri</vt:lpstr>
      <vt:lpstr>Times New Roman</vt:lpstr>
      <vt:lpstr>Palatino Linotype</vt:lpstr>
      <vt:lpstr>Исполнительная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4</cp:revision>
  <cp:lastPrinted>2025-10-09T10:29:48Z</cp:lastPrinted>
  <dcterms:created xsi:type="dcterms:W3CDTF">2025-10-09T09:49:05Z</dcterms:created>
  <dcterms:modified xsi:type="dcterms:W3CDTF">2025-10-09T10:31:41Z</dcterms:modified>
</cp:coreProperties>
</file>